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11"/>
  </p:notesMasterIdLst>
  <p:sldIdLst>
    <p:sldId id="256" r:id="rId2"/>
    <p:sldId id="258" r:id="rId3"/>
    <p:sldId id="276" r:id="rId4"/>
    <p:sldId id="281" r:id="rId5"/>
    <p:sldId id="278" r:id="rId6"/>
    <p:sldId id="277" r:id="rId7"/>
    <p:sldId id="271" r:id="rId8"/>
    <p:sldId id="280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9466B-EC73-1F4D-8D29-380FD1D2DFFA}" v="30" dt="2019-01-04T19:42:50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48"/>
    <p:restoredTop sz="94794"/>
  </p:normalViewPr>
  <p:slideViewPr>
    <p:cSldViewPr snapToGrid="0" snapToObjects="1">
      <p:cViewPr varScale="1">
        <p:scale>
          <a:sx n="114" d="100"/>
          <a:sy n="114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65805-E943-2E4A-852A-A3E25CD889FC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F7B0C-5EF1-7844-9EA2-60C4D56A1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7B0C-5EF1-7844-9EA2-60C4D56A1E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 HERE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Local 11 represents: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-25,000 workers and constantly growing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-In Los Angeles County, Orange County, State of Arizona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-Workers at hotels, restaurants, airports, sports arenas, convention centers, movie studio cafeterias, private universities, bowling alleys, etc.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66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7DABC-BA95-2447-B4D6-035D3B5AD0E1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44B14-4CF4-3648-8D90-703861D6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70243"/>
            <a:ext cx="7766936" cy="2624666"/>
          </a:xfrm>
        </p:spPr>
        <p:txBody>
          <a:bodyPr/>
          <a:lstStyle/>
          <a:p>
            <a:pPr algn="ctr"/>
            <a:r>
              <a:rPr lang="en-US" b="1" dirty="0">
                <a:latin typeface="News Gothic MT" charset="0"/>
                <a:ea typeface="News Gothic MT" charset="0"/>
                <a:cs typeface="News Gothic MT" charset="0"/>
              </a:rPr>
              <a:t>The Hospitality </a:t>
            </a:r>
            <a:br>
              <a:rPr lang="en-US" b="1" dirty="0">
                <a:latin typeface="News Gothic MT" charset="0"/>
                <a:ea typeface="News Gothic MT" charset="0"/>
                <a:cs typeface="News Gothic MT" charset="0"/>
              </a:rPr>
            </a:br>
            <a:r>
              <a:rPr lang="en-US" b="1" dirty="0">
                <a:latin typeface="News Gothic MT" charset="0"/>
                <a:ea typeface="News Gothic MT" charset="0"/>
                <a:cs typeface="News Gothic MT" charset="0"/>
              </a:rPr>
              <a:t>Training Academy </a:t>
            </a:r>
            <a:br>
              <a:rPr lang="en-US" b="1" dirty="0">
                <a:latin typeface="News Gothic MT" charset="0"/>
                <a:ea typeface="News Gothic MT" charset="0"/>
                <a:cs typeface="News Gothic MT" charset="0"/>
              </a:rPr>
            </a:br>
            <a:r>
              <a:rPr lang="en-US" b="1" dirty="0">
                <a:latin typeface="News Gothic MT" charset="0"/>
                <a:ea typeface="News Gothic MT" charset="0"/>
                <a:cs typeface="News Gothic MT" charset="0"/>
              </a:rPr>
              <a:t>(HTA)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CCC91-8694-E24A-B5FA-D8A94196BDBE}"/>
              </a:ext>
            </a:extLst>
          </p:cNvPr>
          <p:cNvSpPr txBox="1"/>
          <p:nvPr/>
        </p:nvSpPr>
        <p:spPr>
          <a:xfrm>
            <a:off x="2076225" y="4726092"/>
            <a:ext cx="621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Alexandra </a:t>
            </a:r>
            <a:r>
              <a:rPr lang="en-US" dirty="0" err="1"/>
              <a:t>Weyman</a:t>
            </a:r>
            <a:r>
              <a:rPr lang="en-US" dirty="0"/>
              <a:t>, MSW, Manger of Workforce Innovation</a:t>
            </a:r>
          </a:p>
          <a:p>
            <a:pPr algn="ctr"/>
            <a:r>
              <a:rPr lang="en-US" dirty="0"/>
              <a:t>Alexandra.weyman@lahta.org</a:t>
            </a:r>
          </a:p>
          <a:p>
            <a:pPr algn="ctr"/>
            <a:r>
              <a:rPr lang="en-US" dirty="0"/>
              <a:t>818-512-6210</a:t>
            </a:r>
          </a:p>
        </p:txBody>
      </p:sp>
    </p:spTree>
    <p:extLst>
      <p:ext uri="{BB962C8B-B14F-4D97-AF65-F5344CB8AC3E}">
        <p14:creationId xmlns:p14="http://schemas.microsoft.com/office/powerpoint/2010/main" val="83610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4073"/>
            <a:ext cx="8596668" cy="85898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News Gothic MT" charset="0"/>
                <a:ea typeface="News Gothic MT" charset="0"/>
                <a:cs typeface="News Gothic MT" charset="0"/>
              </a:rPr>
              <a:t>About HTA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80" y="989867"/>
            <a:ext cx="9892510" cy="56153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tx1"/>
                </a:solidFill>
              </a:rPr>
              <a:t>The Hospitality Training Academy (HTA) is a 501(c)(3) Taft-Hartley/labor-management partnership between UNITE HERE Local 11 and its 160 contributing employers 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tx1"/>
                </a:solidFill>
              </a:rPr>
              <a:t>HTA works not only to up-skill existing employees that are represented by Local 11, but also provides a variety of workforce development, apprenticeship and training programs that are funded by various government agencies to train low income, marginalized individuals for jobs in the hospitality industry. </a:t>
            </a:r>
          </a:p>
          <a:p>
            <a:endParaRPr lang="en-US" sz="2000" dirty="0">
              <a:solidFill>
                <a:schemeClr val="tx1"/>
              </a:solidFill>
              <a:ea typeface="Tahoma" charset="0"/>
              <a:cs typeface="Tahoma" charset="0"/>
            </a:endParaRPr>
          </a:p>
          <a:p>
            <a:endParaRPr lang="en-US" sz="2800" dirty="0">
              <a:latin typeface="Tahoma" charset="0"/>
              <a:ea typeface="Tahoma" charset="0"/>
              <a:cs typeface="Tahoma" charset="0"/>
            </a:endParaRPr>
          </a:p>
          <a:p>
            <a:endParaRPr lang="en-US" sz="2800" dirty="0">
              <a:latin typeface="News Gothic MT" charset="0"/>
              <a:ea typeface="News Gothic MT" charset="0"/>
              <a:cs typeface="News Gothic MT" charset="0"/>
            </a:endParaRPr>
          </a:p>
          <a:p>
            <a:endParaRPr lang="de-DE" sz="26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0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455833" y="1911085"/>
            <a:ext cx="9484962" cy="4401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spcAft>
                <a:spcPts val="1200"/>
              </a:spcAft>
              <a:buClr>
                <a:schemeClr val="accent1"/>
              </a:buClr>
              <a:buSzPts val="2560"/>
              <a:buFont typeface="Wingdings" pitchFamily="2" charset="2"/>
              <a:buChar char="Ø"/>
            </a:pPr>
            <a:r>
              <a:rPr lang="en-US" sz="3600" b="1" i="0" dirty="0">
                <a:latin typeface="Trebuchet MS"/>
                <a:ea typeface="Trebuchet MS"/>
                <a:cs typeface="Trebuchet MS"/>
                <a:sym typeface="Trebuchet MS"/>
              </a:rPr>
              <a:t>UNITE HERE Local 11 </a:t>
            </a:r>
            <a:r>
              <a:rPr lang="en-US" sz="3600" b="0" i="0" dirty="0">
                <a:latin typeface="Trebuchet MS"/>
                <a:ea typeface="Trebuchet MS"/>
                <a:cs typeface="Trebuchet MS"/>
                <a:sym typeface="Trebuchet MS"/>
              </a:rPr>
              <a:t>is one of the fastest growing private-sector unions in the country</a:t>
            </a:r>
            <a:r>
              <a:rPr lang="en-US" sz="3600" dirty="0"/>
              <a:t> </a:t>
            </a:r>
            <a:endParaRPr lang="en-US" sz="3600" b="0" i="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600" b="0" i="0" u="sng" dirty="0">
                <a:latin typeface="Trebuchet MS"/>
                <a:ea typeface="Trebuchet MS"/>
                <a:cs typeface="Trebuchet MS"/>
                <a:sym typeface="Trebuchet MS"/>
              </a:rPr>
              <a:t>Local 11 represents:</a:t>
            </a:r>
            <a:endParaRPr sz="3600" u="sng" dirty="0"/>
          </a:p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Wingdings" pitchFamily="2" charset="2"/>
              <a:buChar char="Ø"/>
            </a:pPr>
            <a:r>
              <a:rPr lang="en-US" sz="3600" b="0" i="0" dirty="0">
                <a:latin typeface="Trebuchet MS"/>
                <a:ea typeface="Trebuchet MS"/>
                <a:cs typeface="Trebuchet MS"/>
                <a:sym typeface="Trebuchet MS"/>
              </a:rPr>
              <a:t>31,000 workers and counting in Los Angeles </a:t>
            </a:r>
            <a:r>
              <a:rPr lang="en-US" sz="3600" dirty="0">
                <a:latin typeface="Trebuchet MS"/>
                <a:ea typeface="Trebuchet MS"/>
                <a:cs typeface="Trebuchet MS"/>
                <a:sym typeface="Trebuchet MS"/>
              </a:rPr>
              <a:t>and Orange Counties and the </a:t>
            </a:r>
            <a:r>
              <a:rPr lang="en-US" sz="3600" b="0" i="0" dirty="0">
                <a:latin typeface="Trebuchet MS"/>
                <a:ea typeface="Trebuchet MS"/>
                <a:cs typeface="Trebuchet MS"/>
                <a:sym typeface="Trebuchet MS"/>
              </a:rPr>
              <a:t>State of Arizona</a:t>
            </a:r>
            <a:endParaRPr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C2C759-2E5F-C540-B49D-AF14DC63F51B}"/>
              </a:ext>
            </a:extLst>
          </p:cNvPr>
          <p:cNvSpPr txBox="1"/>
          <p:nvPr/>
        </p:nvSpPr>
        <p:spPr>
          <a:xfrm>
            <a:off x="844461" y="544938"/>
            <a:ext cx="8028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</a:rPr>
              <a:t>About UNITE HERE Local 11</a:t>
            </a:r>
          </a:p>
        </p:txBody>
      </p:sp>
    </p:spTree>
    <p:extLst>
      <p:ext uri="{BB962C8B-B14F-4D97-AF65-F5344CB8AC3E}">
        <p14:creationId xmlns:p14="http://schemas.microsoft.com/office/powerpoint/2010/main" val="42847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A9F-B444-AB48-9E1A-203E6C50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UNITE HERE Local 11 members work 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E8070-DE0B-F945-AEE9-306CA7172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050" y="1930400"/>
            <a:ext cx="7509235" cy="388077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Hotels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Stadiums/Sporting Arenas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Convention Centers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Airports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Airline Catering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Theme Parks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Private University and Movie Studio Cafeterias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Restaurants, Bowling Alleys, Casinos</a:t>
            </a:r>
          </a:p>
        </p:txBody>
      </p:sp>
    </p:spTree>
    <p:extLst>
      <p:ext uri="{BB962C8B-B14F-4D97-AF65-F5344CB8AC3E}">
        <p14:creationId xmlns:p14="http://schemas.microsoft.com/office/powerpoint/2010/main" val="122240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28123C-FF44-0C46-BF4A-124F918DD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41" y="104108"/>
            <a:ext cx="5167254" cy="664978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BCCC3D-4E76-314E-A9FF-F410BB1E27B0}"/>
              </a:ext>
            </a:extLst>
          </p:cNvPr>
          <p:cNvSpPr txBox="1"/>
          <p:nvPr/>
        </p:nvSpPr>
        <p:spPr>
          <a:xfrm>
            <a:off x="5830645" y="1859340"/>
            <a:ext cx="4830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Hospitality Industry Boom in Los Angeles County</a:t>
            </a:r>
          </a:p>
        </p:txBody>
      </p:sp>
    </p:spTree>
    <p:extLst>
      <p:ext uri="{BB962C8B-B14F-4D97-AF65-F5344CB8AC3E}">
        <p14:creationId xmlns:p14="http://schemas.microsoft.com/office/powerpoint/2010/main" val="284088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9767-BCBF-FC43-83DC-0830AAAA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4014"/>
            <a:ext cx="8596668" cy="78524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51DDD-F281-7F4B-9352-74D29582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58" y="1209261"/>
            <a:ext cx="8900619" cy="5395934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As a Taft-Hartley Fund, employers whose employees are represented by UNITE HERE Local 11, contribute to a training fund for existing employees to receive “up-skill” training. This includes </a:t>
            </a:r>
            <a:r>
              <a:rPr lang="en-US" sz="2800" dirty="0" err="1">
                <a:solidFill>
                  <a:schemeClr val="tx1"/>
                </a:solidFill>
              </a:rPr>
              <a:t>ServSafe</a:t>
            </a:r>
            <a:r>
              <a:rPr lang="en-US" sz="2800" dirty="0">
                <a:solidFill>
                  <a:schemeClr val="tx1"/>
                </a:solidFill>
              </a:rPr>
              <a:t> Food Handler Certification and </a:t>
            </a:r>
            <a:r>
              <a:rPr lang="en-US" sz="2800" dirty="0" err="1">
                <a:solidFill>
                  <a:schemeClr val="tx1"/>
                </a:solidFill>
              </a:rPr>
              <a:t>TiPS</a:t>
            </a:r>
            <a:r>
              <a:rPr lang="en-US" sz="2800" dirty="0">
                <a:solidFill>
                  <a:schemeClr val="tx1"/>
                </a:solidFill>
              </a:rPr>
              <a:t> Safe Alcohol Service Training, in addition to other trainings requested by employers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The HTA has federal/Workforce Innovation and Opportunity Act (WIOA), state, county and local city funding to work with low-income jobseekers to assist with resumes, mock-interviewing, job/skill training, and then pipeline these clients into a union, hospitality job with good wages and benefits.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2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7" y="470704"/>
            <a:ext cx="5372654" cy="1320800"/>
          </a:xfrm>
        </p:spPr>
        <p:txBody>
          <a:bodyPr/>
          <a:lstStyle/>
          <a:p>
            <a:pPr algn="ctr"/>
            <a:r>
              <a:rPr lang="en-US" b="1" dirty="0">
                <a:latin typeface="News Gothic MT" charset="0"/>
                <a:ea typeface="News Gothic MT" charset="0"/>
                <a:cs typeface="News Gothic MT" charset="0"/>
              </a:rPr>
              <a:t>Our Training Programs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00810-D1EB-C74F-B0FF-8852163E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518" y="1269339"/>
            <a:ext cx="5017275" cy="529282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LAX/Hospitality Worker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Barista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U.S. DOL and CA DAS registered Culinary Apprenticeship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U.S. DOL and CA DAS registered Room Attendant Apprenticeship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Vocational ESL in partnership with LAUSD Division of Adult and Career Education (DACE)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A0A334-DC85-9A47-BB5F-6F706FE6F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181" y="155276"/>
            <a:ext cx="2970833" cy="2228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6109FB-AFD2-AF44-B294-55D7A6E39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636" y="145038"/>
            <a:ext cx="2439333" cy="2228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A5944D-E439-B14D-BACC-9260DD8DD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616" y="2354918"/>
            <a:ext cx="3722426" cy="2243701"/>
          </a:xfrm>
          <a:prstGeom prst="rect">
            <a:avLst/>
          </a:prstGeom>
        </p:spPr>
      </p:pic>
      <p:pic>
        <p:nvPicPr>
          <p:cNvPr id="2049" name="Picture 1" descr="page1image30317056">
            <a:extLst>
              <a:ext uri="{FF2B5EF4-FFF2-40B4-BE49-F238E27FC236}">
                <a16:creationId xmlns:a16="http://schemas.microsoft.com/office/drawing/2014/main" id="{33030900-0C76-6C46-A7E7-99DE08DD8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36" y="2370494"/>
            <a:ext cx="1611980" cy="22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3E8709-EFF6-5543-9A7A-2684C3C4A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555" y="4583043"/>
            <a:ext cx="3189252" cy="21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4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7937-FDED-414B-B38E-70431417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6871"/>
            <a:ext cx="8596668" cy="69207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B18B-940B-1847-854C-5A4E04E39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8462"/>
            <a:ext cx="8596668" cy="557953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tx1"/>
                </a:solidFill>
              </a:rPr>
              <a:t>Train individuals for in-demand jobs in the hospitality industry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tx1"/>
                </a:solidFill>
              </a:rPr>
              <a:t>Put qualified candidates in front of HR Directors, Hiring Managers, Supervisors and Executive Chefs from our 160 employer partners at the end of training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3000" dirty="0">
                <a:solidFill>
                  <a:schemeClr val="tx1"/>
                </a:solidFill>
              </a:rPr>
              <a:t>Provide mock interviewing, resume writing and job skills in preparation for interviews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tx1"/>
                </a:solidFill>
              </a:rPr>
              <a:t>Create a career pathway with union jobs, good wages, health and pension benefits, and legal fund access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tx1"/>
                </a:solidFill>
              </a:rPr>
              <a:t>Continue to case manage participants after they receive an offer of employment and begin their job to track retention</a:t>
            </a:r>
          </a:p>
          <a:p>
            <a:pPr>
              <a:spcAft>
                <a:spcPts val="1200"/>
              </a:spcAft>
            </a:pPr>
            <a:endParaRPr lang="en-US" sz="330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3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33BD-ED00-2843-98CE-4D07A417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Recipe for Success: Creating Connections Between Survivors of DV/HT and Workforce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8529A-2C15-7A4A-B456-FC58B583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70133"/>
            <a:ext cx="8596668" cy="4831629"/>
          </a:xfrm>
        </p:spPr>
        <p:txBody>
          <a:bodyPr>
            <a:normAutofit fontScale="85000" lnSpcReduction="20000"/>
          </a:bodyPr>
          <a:lstStyle/>
          <a:p>
            <a:r>
              <a:rPr lang="en-US" sz="2500" b="1" dirty="0">
                <a:solidFill>
                  <a:schemeClr val="tx1"/>
                </a:solidFill>
              </a:rPr>
              <a:t>Applied for the Accelerator 7.0 Grant via the California Workforce Development Board </a:t>
            </a:r>
          </a:p>
          <a:p>
            <a:pPr lvl="1">
              <a:buFont typeface="Wingdings" pitchFamily="2" charset="2"/>
              <a:buChar char="v"/>
            </a:pPr>
            <a:r>
              <a:rPr lang="en-US" sz="2500" dirty="0">
                <a:solidFill>
                  <a:schemeClr val="tx1"/>
                </a:solidFill>
              </a:rPr>
              <a:t>Our big idea is to bridge the LA County and City DV/HT providers with workforce development to improve services for 30 survivors over 18 months</a:t>
            </a:r>
          </a:p>
          <a:p>
            <a:pPr lvl="1">
              <a:buFont typeface="Wingdings" pitchFamily="2" charset="2"/>
              <a:buChar char="v"/>
            </a:pPr>
            <a:r>
              <a:rPr lang="en-US" sz="2500" dirty="0">
                <a:solidFill>
                  <a:schemeClr val="tx1"/>
                </a:solidFill>
              </a:rPr>
              <a:t>This will include survivors who are immigrants, ex-offenders, CalWORKs participants, long-term unemployed and low-income individuals</a:t>
            </a:r>
          </a:p>
          <a:p>
            <a:pPr lvl="1">
              <a:buFont typeface="Wingdings" pitchFamily="2" charset="2"/>
              <a:buChar char="v"/>
            </a:pPr>
            <a:r>
              <a:rPr lang="en-US" sz="2500" dirty="0">
                <a:solidFill>
                  <a:schemeClr val="tx1"/>
                </a:solidFill>
              </a:rPr>
              <a:t>HTA has procured Peace Over Violence to act as a liaison with partners to facilitate referrals and communication to ensure regulatory compliance and confidentiality, and draft policies and procedures on client confidentiality, referrals, case conferencing and long-term data protection</a:t>
            </a:r>
          </a:p>
          <a:p>
            <a:pPr lvl="1">
              <a:buFont typeface="Wingdings" pitchFamily="2" charset="2"/>
              <a:buChar char="v"/>
            </a:pPr>
            <a:r>
              <a:rPr lang="en-US" sz="2500" dirty="0">
                <a:solidFill>
                  <a:schemeClr val="tx1"/>
                </a:solidFill>
              </a:rPr>
              <a:t>HTA has procured House of Overcome, NFP, headed by social worker </a:t>
            </a:r>
            <a:r>
              <a:rPr lang="en-US" sz="2500" dirty="0" err="1">
                <a:solidFill>
                  <a:schemeClr val="tx1"/>
                </a:solidFill>
              </a:rPr>
              <a:t>Vericia</a:t>
            </a:r>
            <a:r>
              <a:rPr lang="en-US" sz="2500" dirty="0">
                <a:solidFill>
                  <a:schemeClr val="tx1"/>
                </a:solidFill>
              </a:rPr>
              <a:t> R. Miller, as an SME to provide 10-hours of training for HTA staff on DV and HT subject matter</a:t>
            </a:r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710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3">
      <a:dk1>
        <a:srgbClr val="000000"/>
      </a:dk1>
      <a:lt1>
        <a:srgbClr val="FFFFFF"/>
      </a:lt1>
      <a:dk2>
        <a:srgbClr val="505046"/>
      </a:dk2>
      <a:lt2>
        <a:srgbClr val="D71E00"/>
      </a:lt2>
      <a:accent1>
        <a:srgbClr val="C11B18"/>
      </a:accent1>
      <a:accent2>
        <a:srgbClr val="C71C0B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TA Presentation DVC" id="{8C4DD4F2-8B8E-4249-8EC1-95B55E6CB6D4}" vid="{C3D86069-1DB3-564C-9A66-E84224054A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44227</TotalTime>
  <Words>544</Words>
  <Application>Microsoft Macintosh PowerPoint</Application>
  <PresentationFormat>Widescreen</PresentationFormat>
  <Paragraphs>53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News Gothic MT</vt:lpstr>
      <vt:lpstr>Noto Sans Symbols</vt:lpstr>
      <vt:lpstr>Tahoma</vt:lpstr>
      <vt:lpstr>Trebuchet MS</vt:lpstr>
      <vt:lpstr>Wingdings</vt:lpstr>
      <vt:lpstr>Wingdings 3</vt:lpstr>
      <vt:lpstr>Facet</vt:lpstr>
      <vt:lpstr>The Hospitality  Training Academy  (HTA)</vt:lpstr>
      <vt:lpstr>About HTA</vt:lpstr>
      <vt:lpstr>PowerPoint Presentation</vt:lpstr>
      <vt:lpstr>UNITE HERE Local 11 members work at:</vt:lpstr>
      <vt:lpstr>PowerPoint Presentation</vt:lpstr>
      <vt:lpstr>What We Do</vt:lpstr>
      <vt:lpstr>Our Training Programs</vt:lpstr>
      <vt:lpstr>Our Goals</vt:lpstr>
      <vt:lpstr>The Recipe for Success: Creating Connections Between Survivors of DV/HT and Workforce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Hospitality Training Academy (HTA)</dc:title>
  <dc:creator>Adine Forman</dc:creator>
  <cp:lastModifiedBy>Alexandra Weyman</cp:lastModifiedBy>
  <cp:revision>64</cp:revision>
  <dcterms:created xsi:type="dcterms:W3CDTF">2016-12-01T19:47:13Z</dcterms:created>
  <dcterms:modified xsi:type="dcterms:W3CDTF">2019-01-08T00:45:09Z</dcterms:modified>
</cp:coreProperties>
</file>